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1" r:id="rId1"/>
  </p:sldMasterIdLst>
  <p:sldIdLst>
    <p:sldId id="256" r:id="rId2"/>
    <p:sldId id="257" r:id="rId3"/>
    <p:sldId id="259" r:id="rId4"/>
    <p:sldId id="270" r:id="rId5"/>
    <p:sldId id="261" r:id="rId6"/>
    <p:sldId id="262" r:id="rId7"/>
    <p:sldId id="269" r:id="rId8"/>
    <p:sldId id="258" r:id="rId9"/>
    <p:sldId id="260" r:id="rId10"/>
    <p:sldId id="271" r:id="rId11"/>
    <p:sldId id="268" r:id="rId12"/>
    <p:sldId id="264" r:id="rId13"/>
    <p:sldId id="267" r:id="rId14"/>
    <p:sldId id="266" r:id="rId15"/>
    <p:sldId id="273" r:id="rId16"/>
    <p:sldId id="274" r:id="rId17"/>
    <p:sldId id="275" r:id="rId18"/>
    <p:sldId id="265" r:id="rId19"/>
    <p:sldId id="277"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02" d="100"/>
          <a:sy n="102" d="100"/>
        </p:scale>
        <p:origin x="138" y="3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18021109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CA7BC-FAA3-42D2-A4A6-6231C6B4CE4A}" type="datetimeFigureOut">
              <a:rPr lang="en-AU" smtClean="0"/>
              <a:t>13/03/2024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701942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364587358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291733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38442207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5337245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341333480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14751016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40412704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34456986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5CA7BC-FAA3-42D2-A4A6-6231C6B4CE4A}" type="datetimeFigureOut">
              <a:rPr lang="en-AU" smtClean="0"/>
              <a:t>13/03/2024</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14528094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25CA7BC-FAA3-42D2-A4A6-6231C6B4CE4A}" type="datetimeFigureOut">
              <a:rPr lang="en-AU" smtClean="0"/>
              <a:t>13/03/2024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5829195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25CA7BC-FAA3-42D2-A4A6-6231C6B4CE4A}" type="datetimeFigureOut">
              <a:rPr lang="en-AU" smtClean="0"/>
              <a:t>13/03/2024</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1185404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25CA7BC-FAA3-42D2-A4A6-6231C6B4CE4A}" type="datetimeFigureOut">
              <a:rPr lang="en-AU" smtClean="0"/>
              <a:t>13/03/2024</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6303155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5CA7BC-FAA3-42D2-A4A6-6231C6B4CE4A}" type="datetimeFigureOut">
              <a:rPr lang="en-AU" smtClean="0"/>
              <a:t>13/03/2024</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6219309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25CA7BC-FAA3-42D2-A4A6-6231C6B4CE4A}" type="datetimeFigureOut">
              <a:rPr lang="en-AU" smtClean="0"/>
              <a:t>13/03/2024</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7365567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325CA7BC-FAA3-42D2-A4A6-6231C6B4CE4A}" type="datetimeFigureOut">
              <a:rPr lang="en-AU" smtClean="0"/>
              <a:t>13/03/2024</a:t>
            </a:fld>
            <a:endParaRPr lang="en-AU"/>
          </a:p>
        </p:txBody>
      </p:sp>
      <p:sp>
        <p:nvSpPr>
          <p:cNvPr id="6" name="Footer Placeholder 5"/>
          <p:cNvSpPr>
            <a:spLocks noGrp="1"/>
          </p:cNvSpPr>
          <p:nvPr>
            <p:ph type="ftr" sz="quarter" idx="11"/>
          </p:nvPr>
        </p:nvSpPr>
        <p:spPr>
          <a:xfrm>
            <a:off x="1141412" y="5883275"/>
            <a:ext cx="5105400" cy="365125"/>
          </a:xfrm>
        </p:spPr>
        <p:txBody>
          <a:bodyPr/>
          <a:lstStyle/>
          <a:p>
            <a:endParaRPr lang="en-AU"/>
          </a:p>
        </p:txBody>
      </p:sp>
      <p:sp>
        <p:nvSpPr>
          <p:cNvPr id="7" name="Slide Number Placeholder 6"/>
          <p:cNvSpPr>
            <a:spLocks noGrp="1"/>
          </p:cNvSpPr>
          <p:nvPr>
            <p:ph type="sldNum" sz="quarter" idx="12"/>
          </p:nvPr>
        </p:nvSpPr>
        <p:spPr>
          <a:xfrm>
            <a:off x="10742612" y="5883275"/>
            <a:ext cx="322567" cy="365125"/>
          </a:xfrm>
        </p:spPr>
        <p:txBody>
          <a:bodyPr/>
          <a:lstStyle/>
          <a:p>
            <a:fld id="{D8A17838-6B7A-4F3D-AC45-F96E6FA18A0B}" type="slidenum">
              <a:rPr lang="en-AU" smtClean="0"/>
              <a:t>‹#›</a:t>
            </a:fld>
            <a:endParaRPr lang="en-AU"/>
          </a:p>
        </p:txBody>
      </p:sp>
    </p:spTree>
    <p:extLst>
      <p:ext uri="{BB962C8B-B14F-4D97-AF65-F5344CB8AC3E}">
        <p14:creationId xmlns:p14="http://schemas.microsoft.com/office/powerpoint/2010/main" val="25200794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325CA7BC-FAA3-42D2-A4A6-6231C6B4CE4A}" type="datetimeFigureOut">
              <a:rPr lang="en-AU" smtClean="0"/>
              <a:t>13/03/2024</a:t>
            </a:fld>
            <a:endParaRPr lang="en-AU"/>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AU"/>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8A17838-6B7A-4F3D-AC45-F96E6FA18A0B}" type="slidenum">
              <a:rPr lang="en-AU" smtClean="0"/>
              <a:t>‹#›</a:t>
            </a:fld>
            <a:endParaRPr lang="en-AU"/>
          </a:p>
        </p:txBody>
      </p:sp>
    </p:spTree>
    <p:extLst>
      <p:ext uri="{BB962C8B-B14F-4D97-AF65-F5344CB8AC3E}">
        <p14:creationId xmlns:p14="http://schemas.microsoft.com/office/powerpoint/2010/main" val="2959342001"/>
      </p:ext>
    </p:extLst>
  </p:cSld>
  <p:clrMap bg1="dk1" tx1="lt1" bg2="dk2" tx2="lt2" accent1="accent1" accent2="accent2" accent3="accent3" accent4="accent4" accent5="accent5" accent6="accent6" hlink="hlink" folHlink="folHlink"/>
  <p:sldLayoutIdLst>
    <p:sldLayoutId id="2147483832" r:id="rId1"/>
    <p:sldLayoutId id="2147483833" r:id="rId2"/>
    <p:sldLayoutId id="2147483834" r:id="rId3"/>
    <p:sldLayoutId id="2147483835" r:id="rId4"/>
    <p:sldLayoutId id="2147483836" r:id="rId5"/>
    <p:sldLayoutId id="2147483837" r:id="rId6"/>
    <p:sldLayoutId id="2147483838" r:id="rId7"/>
    <p:sldLayoutId id="2147483839" r:id="rId8"/>
    <p:sldLayoutId id="2147483840" r:id="rId9"/>
    <p:sldLayoutId id="2147483841" r:id="rId10"/>
    <p:sldLayoutId id="2147483842" r:id="rId11"/>
    <p:sldLayoutId id="2147483843" r:id="rId12"/>
    <p:sldLayoutId id="2147483844" r:id="rId13"/>
    <p:sldLayoutId id="2147483845" r:id="rId14"/>
    <p:sldLayoutId id="2147483846" r:id="rId15"/>
    <p:sldLayoutId id="2147483847" r:id="rId16"/>
    <p:sldLayoutId id="2147483848"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28000"/>
                <a:satMod val="94000"/>
                <a:lumMod val="20000"/>
              </a:schemeClr>
              <a:schemeClr val="bg2">
                <a:tint val="94000"/>
                <a:shade val="84000"/>
                <a:satMod val="148000"/>
                <a:lumMod val="114000"/>
              </a:schemeClr>
            </a:duotone>
          </a:blip>
          <a:stretch/>
        </a:blip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9A672405-5F81-4E97-B4FC-E7F2CC16FE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custGeom>
            <a:avLst/>
            <a:gdLst>
              <a:gd name="connsiteX0" fmla="*/ 0 w 12191999"/>
              <a:gd name="connsiteY0" fmla="*/ 0 h 6858000"/>
              <a:gd name="connsiteX1" fmla="*/ 12191999 w 12191999"/>
              <a:gd name="connsiteY1" fmla="*/ 0 h 6858000"/>
              <a:gd name="connsiteX2" fmla="*/ 12191999 w 12191999"/>
              <a:gd name="connsiteY2" fmla="*/ 6858000 h 6858000"/>
              <a:gd name="connsiteX3" fmla="*/ 0 w 12191999"/>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1999" h="6858000">
                <a:moveTo>
                  <a:pt x="0" y="0"/>
                </a:moveTo>
                <a:lnTo>
                  <a:pt x="12191999" y="0"/>
                </a:lnTo>
                <a:lnTo>
                  <a:pt x="12191999" y="6858000"/>
                </a:lnTo>
                <a:lnTo>
                  <a:pt x="0" y="685800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1529AB8-330E-44FE-D0DC-7771445F6A0A}"/>
              </a:ext>
            </a:extLst>
          </p:cNvPr>
          <p:cNvSpPr>
            <a:spLocks noGrp="1"/>
          </p:cNvSpPr>
          <p:nvPr>
            <p:ph type="ctrTitle"/>
          </p:nvPr>
        </p:nvSpPr>
        <p:spPr>
          <a:xfrm>
            <a:off x="4996542" y="990601"/>
            <a:ext cx="6054045" cy="4632960"/>
          </a:xfrm>
        </p:spPr>
        <p:txBody>
          <a:bodyPr anchor="ctr">
            <a:normAutofit/>
          </a:bodyPr>
          <a:lstStyle/>
          <a:p>
            <a:pPr algn="l"/>
            <a:r>
              <a:rPr lang="en-AU"/>
              <a:t>Pitch DECK</a:t>
            </a:r>
          </a:p>
        </p:txBody>
      </p:sp>
      <p:sp>
        <p:nvSpPr>
          <p:cNvPr id="3" name="Subtitle 2">
            <a:extLst>
              <a:ext uri="{FF2B5EF4-FFF2-40B4-BE49-F238E27FC236}">
                <a16:creationId xmlns:a16="http://schemas.microsoft.com/office/drawing/2014/main" id="{C2998BC9-3972-A58D-63F1-332645D880BC}"/>
              </a:ext>
            </a:extLst>
          </p:cNvPr>
          <p:cNvSpPr>
            <a:spLocks noGrp="1"/>
          </p:cNvSpPr>
          <p:nvPr>
            <p:ph type="subTitle" idx="1"/>
          </p:nvPr>
        </p:nvSpPr>
        <p:spPr>
          <a:xfrm>
            <a:off x="1141412" y="990600"/>
            <a:ext cx="3191623" cy="4632960"/>
          </a:xfrm>
        </p:spPr>
        <p:txBody>
          <a:bodyPr anchor="ctr">
            <a:normAutofit/>
          </a:bodyPr>
          <a:lstStyle/>
          <a:p>
            <a:r>
              <a:rPr lang="en-US"/>
              <a:t>BY Christopher O’Brien</a:t>
            </a:r>
            <a:endParaRPr lang="en-AU"/>
          </a:p>
        </p:txBody>
      </p:sp>
      <p:cxnSp>
        <p:nvCxnSpPr>
          <p:cNvPr id="16" name="Straight Connector 15">
            <a:extLst>
              <a:ext uri="{FF2B5EF4-FFF2-40B4-BE49-F238E27FC236}">
                <a16:creationId xmlns:a16="http://schemas.microsoft.com/office/drawing/2014/main" id="{FC86C303-74D6-4DF3-9113-E0A374D7166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769" y="2057400"/>
            <a:ext cx="0" cy="2743200"/>
          </a:xfrm>
          <a:prstGeom prst="line">
            <a:avLst/>
          </a:prstGeom>
          <a:ln w="19050">
            <a:solidFill>
              <a:schemeClr val="accent1"/>
            </a:solidFill>
          </a:ln>
          <a:effectLst>
            <a:innerShdw blurRad="63500" dist="50800" dir="16200000">
              <a:prstClr val="black">
                <a:alpha val="50000"/>
              </a:prstClr>
            </a:inn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90947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FBBE97-E35F-715E-817A-53F5C0300531}"/>
              </a:ext>
            </a:extLst>
          </p:cNvPr>
          <p:cNvSpPr>
            <a:spLocks noGrp="1"/>
          </p:cNvSpPr>
          <p:nvPr>
            <p:ph type="title"/>
          </p:nvPr>
        </p:nvSpPr>
        <p:spPr>
          <a:xfrm>
            <a:off x="1141413" y="643467"/>
            <a:ext cx="7696199" cy="1079989"/>
          </a:xfrm>
        </p:spPr>
        <p:txBody>
          <a:bodyPr>
            <a:normAutofit fontScale="90000"/>
          </a:bodyPr>
          <a:lstStyle/>
          <a:p>
            <a:r>
              <a:rPr lang="en-US" sz="3600" dirty="0"/>
              <a:t>Character #2 style and purpose</a:t>
            </a:r>
            <a:endParaRPr lang="en-AU" sz="3600" dirty="0"/>
          </a:p>
        </p:txBody>
      </p:sp>
      <p:sp>
        <p:nvSpPr>
          <p:cNvPr id="3" name="Content Placeholder 2">
            <a:extLst>
              <a:ext uri="{FF2B5EF4-FFF2-40B4-BE49-F238E27FC236}">
                <a16:creationId xmlns:a16="http://schemas.microsoft.com/office/drawing/2014/main" id="{39E42616-4421-F31A-1E43-76DF2F77F51D}"/>
              </a:ext>
            </a:extLst>
          </p:cNvPr>
          <p:cNvSpPr>
            <a:spLocks noGrp="1"/>
          </p:cNvSpPr>
          <p:nvPr>
            <p:ph idx="1"/>
          </p:nvPr>
        </p:nvSpPr>
        <p:spPr>
          <a:xfrm>
            <a:off x="1141413" y="2374795"/>
            <a:ext cx="7696199" cy="3416406"/>
          </a:xfrm>
        </p:spPr>
        <p:txBody>
          <a:bodyPr>
            <a:normAutofit/>
          </a:bodyPr>
          <a:lstStyle/>
          <a:p>
            <a:r>
              <a:rPr lang="en-US" dirty="0"/>
              <a:t>The Giant Wolf will act as an AI enemy type to the player. </a:t>
            </a:r>
          </a:p>
          <a:p>
            <a:r>
              <a:rPr lang="en-US" dirty="0"/>
              <a:t>The giant wolf purpose/goal to fight and try to kill the player on their journey through the world of Antique Hoop.</a:t>
            </a:r>
            <a:endParaRPr lang="en-AU" dirty="0"/>
          </a:p>
        </p:txBody>
      </p:sp>
    </p:spTree>
    <p:extLst>
      <p:ext uri="{BB962C8B-B14F-4D97-AF65-F5344CB8AC3E}">
        <p14:creationId xmlns:p14="http://schemas.microsoft.com/office/powerpoint/2010/main" val="3986783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#2 Profile </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r>
              <a:rPr lang="en-US" dirty="0"/>
              <a:t>Name. - Amarok</a:t>
            </a:r>
          </a:p>
          <a:p>
            <a:r>
              <a:rPr lang="en-US" dirty="0"/>
              <a:t>Type. – Non-Humanoid Sentient</a:t>
            </a:r>
          </a:p>
          <a:p>
            <a:r>
              <a:rPr lang="en-US" dirty="0"/>
              <a:t>Role. – Antagonist/AI enemy </a:t>
            </a:r>
          </a:p>
          <a:p>
            <a:r>
              <a:rPr lang="en-US" dirty="0"/>
              <a:t>Profile.</a:t>
            </a:r>
          </a:p>
          <a:p>
            <a:r>
              <a:rPr lang="en-US" dirty="0"/>
              <a:t>- </a:t>
            </a:r>
            <a:r>
              <a:rPr lang="en-AU" dirty="0"/>
              <a:t>A wolf the size of a horse</a:t>
            </a:r>
            <a:endParaRPr lang="en-US" dirty="0"/>
          </a:p>
          <a:p>
            <a:r>
              <a:rPr lang="en-US" dirty="0"/>
              <a:t>- </a:t>
            </a:r>
            <a:r>
              <a:rPr lang="en-AU" dirty="0"/>
              <a:t>Hugely muscled and intimidating</a:t>
            </a:r>
            <a:endParaRPr lang="en-US" dirty="0"/>
          </a:p>
          <a:p>
            <a:r>
              <a:rPr lang="en-US" dirty="0"/>
              <a:t>- </a:t>
            </a:r>
            <a:r>
              <a:rPr lang="en-AU" dirty="0"/>
              <a:t>Has three eyes</a:t>
            </a:r>
            <a:endParaRPr lang="en-US" dirty="0"/>
          </a:p>
          <a:p>
            <a:endParaRPr lang="en-AU" dirty="0"/>
          </a:p>
        </p:txBody>
      </p:sp>
    </p:spTree>
    <p:extLst>
      <p:ext uri="{BB962C8B-B14F-4D97-AF65-F5344CB8AC3E}">
        <p14:creationId xmlns:p14="http://schemas.microsoft.com/office/powerpoint/2010/main" val="16542337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#2 Animations</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r>
              <a:rPr lang="en-US" dirty="0"/>
              <a:t>The Giant Wolf will only require a few animations due to it being an NPC enemy, these animations may include</a:t>
            </a:r>
          </a:p>
          <a:p>
            <a:r>
              <a:rPr lang="en-US" dirty="0"/>
              <a:t>A Walk </a:t>
            </a:r>
            <a:r>
              <a:rPr lang="en-AU" dirty="0"/>
              <a:t>Animation.</a:t>
            </a:r>
          </a:p>
          <a:p>
            <a:r>
              <a:rPr lang="en-AU" dirty="0"/>
              <a:t>A Run Animation.</a:t>
            </a:r>
          </a:p>
          <a:p>
            <a:r>
              <a:rPr lang="en-AU" dirty="0"/>
              <a:t>A few Attack Animations.</a:t>
            </a:r>
          </a:p>
          <a:p>
            <a:r>
              <a:rPr lang="en-AU" dirty="0"/>
              <a:t>A Death Animation. </a:t>
            </a:r>
          </a:p>
          <a:p>
            <a:r>
              <a:rPr lang="en-AU" dirty="0"/>
              <a:t>A Jump Animation.</a:t>
            </a:r>
          </a:p>
        </p:txBody>
      </p:sp>
    </p:spTree>
    <p:extLst>
      <p:ext uri="{BB962C8B-B14F-4D97-AF65-F5344CB8AC3E}">
        <p14:creationId xmlns:p14="http://schemas.microsoft.com/office/powerpoint/2010/main" val="2959074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#2 Mood Board</a:t>
            </a:r>
            <a:endParaRPr lang="en-AU" sz="3600" dirty="0"/>
          </a:p>
        </p:txBody>
      </p:sp>
      <p:pic>
        <p:nvPicPr>
          <p:cNvPr id="5" name="Content Placeholder 4" descr="A collage of images of a wolf and a wolf&#10;&#10;Description automatically generated">
            <a:extLst>
              <a:ext uri="{FF2B5EF4-FFF2-40B4-BE49-F238E27FC236}">
                <a16:creationId xmlns:a16="http://schemas.microsoft.com/office/drawing/2014/main" id="{39B7EF8D-F00C-9E53-E787-43FCA7F26AD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93818" y="2211939"/>
            <a:ext cx="5763491" cy="4321094"/>
          </a:xfrm>
        </p:spPr>
      </p:pic>
    </p:spTree>
    <p:extLst>
      <p:ext uri="{BB962C8B-B14F-4D97-AF65-F5344CB8AC3E}">
        <p14:creationId xmlns:p14="http://schemas.microsoft.com/office/powerpoint/2010/main" val="2373072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pPr algn="ctr"/>
            <a:r>
              <a:rPr lang="en-AU" sz="3600" kern="100" dirty="0">
                <a:effectLst>
                  <a:outerShdw blurRad="38100" dist="38100" dir="2700000" algn="tl">
                    <a:srgbClr val="000000">
                      <a:alpha val="43137"/>
                    </a:srgbClr>
                  </a:outerShdw>
                </a:effectLst>
                <a:ea typeface="Calibri" panose="020F0502020204030204" pitchFamily="34" charset="0"/>
                <a:cs typeface="Times New Roman" panose="02020603050405020304" pitchFamily="18" charset="0"/>
              </a:rPr>
              <a:t>ORGANIZATIONAL GUIDELINES</a:t>
            </a:r>
            <a:endParaRPr lang="en-AU" sz="3600"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fontScale="77500" lnSpcReduction="20000"/>
          </a:bodyPr>
          <a:lstStyle/>
          <a:p>
            <a:pPr>
              <a:lnSpc>
                <a:spcPct val="107000"/>
              </a:lnSpc>
              <a:spcAft>
                <a:spcPts val="800"/>
              </a:spcAft>
            </a:pPr>
            <a:r>
              <a:rPr lang="en-AU" sz="2200" kern="100" dirty="0">
                <a:effectLst>
                  <a:outerShdw blurRad="38100" dist="38100" dir="2700000" algn="tl">
                    <a:srgbClr val="000000">
                      <a:alpha val="43137"/>
                    </a:srgbClr>
                  </a:outerShdw>
                </a:effectLst>
                <a:ea typeface="Calibri" panose="020F0502020204030204" pitchFamily="34" charset="0"/>
                <a:cs typeface="Times New Roman" panose="02020603050405020304" pitchFamily="18" charset="0"/>
              </a:rPr>
              <a:t>Asset Management/Storage: </a:t>
            </a:r>
          </a:p>
          <a:p>
            <a:pPr>
              <a:lnSpc>
                <a:spcPct val="107000"/>
              </a:lnSpc>
              <a:spcAft>
                <a:spcPts val="800"/>
              </a:spcAft>
            </a:pPr>
            <a:r>
              <a:rPr lang="en-AU" sz="2200" kern="100" dirty="0">
                <a:effectLst>
                  <a:outerShdw blurRad="38100" dist="38100" dir="2700000" algn="tl">
                    <a:srgbClr val="000000">
                      <a:alpha val="43137"/>
                    </a:srgbClr>
                  </a:outerShdw>
                </a:effectLst>
                <a:ea typeface="Calibri" panose="020F0502020204030204" pitchFamily="34" charset="0"/>
                <a:cs typeface="Times New Roman" panose="02020603050405020304" pitchFamily="18" charset="0"/>
              </a:rPr>
              <a:t>The guidelines should specify the preferred tools and platforms for storing and managing the project's assets. This could include software such as version control systems (Git Hub, Git Kraken) blend files and  artwork, cloud-based storage solutions (One Drive, Google Drive) for sharing and backing up files, and project management tools (HacknPlan) for task tracking and collaboration.</a:t>
            </a:r>
          </a:p>
          <a:p>
            <a:pPr>
              <a:lnSpc>
                <a:spcPct val="107000"/>
              </a:lnSpc>
              <a:spcAft>
                <a:spcPts val="800"/>
              </a:spcAft>
            </a:pPr>
            <a:r>
              <a:rPr lang="en-AU" sz="2200" kern="100" dirty="0">
                <a:effectLst>
                  <a:outerShdw blurRad="38100" dist="38100" dir="2700000" algn="tl">
                    <a:srgbClr val="000000">
                      <a:alpha val="43137"/>
                    </a:srgbClr>
                  </a:outerShdw>
                </a:effectLst>
                <a:ea typeface="Calibri" panose="020F0502020204030204" pitchFamily="34" charset="0"/>
                <a:cs typeface="Times New Roman" panose="02020603050405020304" pitchFamily="18" charset="0"/>
              </a:rPr>
              <a:t>The guidelines should also address folder structures and how assets should be organized within the project repository. For example, separating art assets (textures, 3D models, animations) from code assets (scripts, shaders) and audio assets (sound effects, music) can help maintain a clean and structured project directory.</a:t>
            </a:r>
          </a:p>
          <a:p>
            <a:endParaRPr lang="en-AU" dirty="0"/>
          </a:p>
        </p:txBody>
      </p:sp>
    </p:spTree>
    <p:extLst>
      <p:ext uri="{BB962C8B-B14F-4D97-AF65-F5344CB8AC3E}">
        <p14:creationId xmlns:p14="http://schemas.microsoft.com/office/powerpoint/2010/main" val="29937216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AU" sz="3600" kern="100" dirty="0">
                <a:effectLst>
                  <a:outerShdw blurRad="38100" dist="38100" dir="2700000" algn="tl">
                    <a:srgbClr val="000000">
                      <a:alpha val="43137"/>
                    </a:srgbClr>
                  </a:outerShdw>
                </a:effectLst>
                <a:ea typeface="Calibri" panose="020F0502020204030204" pitchFamily="34" charset="0"/>
                <a:cs typeface="Times New Roman" panose="02020603050405020304" pitchFamily="18" charset="0"/>
              </a:rPr>
              <a:t>	ORGANIZATIONAL GUIDELINES</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r>
              <a:rPr lang="en-AU" dirty="0"/>
              <a:t>Asset Naming Conventions: </a:t>
            </a:r>
          </a:p>
          <a:p>
            <a:r>
              <a:rPr lang="en-AU" dirty="0"/>
              <a:t>Consistent naming conventions are crucial for ensuring clarity and ease of access to assets. The guidelines should define a standardized format for naming assets, considering elements such as characters, environments, animations, and more.</a:t>
            </a:r>
          </a:p>
          <a:p>
            <a:r>
              <a:rPr lang="en-AU" dirty="0"/>
              <a:t>By having clear naming conventions, team members can quickly identify and understand the purpose of each asset, making collaboration and integration more efficient</a:t>
            </a:r>
          </a:p>
          <a:p>
            <a:endParaRPr lang="en-AU" dirty="0"/>
          </a:p>
        </p:txBody>
      </p:sp>
    </p:spTree>
    <p:extLst>
      <p:ext uri="{BB962C8B-B14F-4D97-AF65-F5344CB8AC3E}">
        <p14:creationId xmlns:p14="http://schemas.microsoft.com/office/powerpoint/2010/main" val="19406548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Production Schedule </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fontScale="85000" lnSpcReduction="10000"/>
          </a:bodyPr>
          <a:lstStyle/>
          <a:p>
            <a:r>
              <a:rPr lang="en-US" dirty="0"/>
              <a:t>Week 3 – start research for pitch deck</a:t>
            </a:r>
          </a:p>
          <a:p>
            <a:r>
              <a:rPr lang="en-US" dirty="0"/>
              <a:t>Week 4 – start creating pitch deck </a:t>
            </a:r>
          </a:p>
          <a:p>
            <a:r>
              <a:rPr lang="en-US" dirty="0"/>
              <a:t>Week 5 – present pitch deck</a:t>
            </a:r>
          </a:p>
          <a:p>
            <a:r>
              <a:rPr lang="en-US" dirty="0"/>
              <a:t>Week 6 – research and create concept art, plan out production. </a:t>
            </a:r>
          </a:p>
          <a:p>
            <a:r>
              <a:rPr lang="en-US" dirty="0"/>
              <a:t>Week 7 – create prototype model.</a:t>
            </a:r>
          </a:p>
          <a:p>
            <a:r>
              <a:rPr lang="en-US" dirty="0"/>
              <a:t>Week 8 – get feedback, texture and animate model.</a:t>
            </a:r>
          </a:p>
          <a:p>
            <a:r>
              <a:rPr lang="en-US" dirty="0"/>
              <a:t>Week 9 – make revisions and finalize model.</a:t>
            </a:r>
          </a:p>
          <a:p>
            <a:endParaRPr lang="en-US" dirty="0"/>
          </a:p>
          <a:p>
            <a:r>
              <a:rPr lang="en-US" dirty="0"/>
              <a:t>Due to delays this schedule may not be accurate to actual production.</a:t>
            </a:r>
          </a:p>
        </p:txBody>
      </p:sp>
    </p:spTree>
    <p:extLst>
      <p:ext uri="{BB962C8B-B14F-4D97-AF65-F5344CB8AC3E}">
        <p14:creationId xmlns:p14="http://schemas.microsoft.com/office/powerpoint/2010/main" val="1892586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Software Comparison</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3299381" y="2069802"/>
            <a:ext cx="4826524" cy="717249"/>
          </a:xfrm>
        </p:spPr>
        <p:txBody>
          <a:bodyPr>
            <a:normAutofit fontScale="92500"/>
          </a:bodyPr>
          <a:lstStyle/>
          <a:p>
            <a:r>
              <a:rPr lang="en-US" dirty="0"/>
              <a:t>the two potential software I would use for this project are Blender and Maya</a:t>
            </a:r>
            <a:endParaRPr lang="en-AU" dirty="0"/>
          </a:p>
        </p:txBody>
      </p:sp>
      <p:sp>
        <p:nvSpPr>
          <p:cNvPr id="11" name="Content Placeholder 2">
            <a:extLst>
              <a:ext uri="{FF2B5EF4-FFF2-40B4-BE49-F238E27FC236}">
                <a16:creationId xmlns:a16="http://schemas.microsoft.com/office/drawing/2014/main" id="{E03F6ECC-10FE-F10A-348A-51B438B39D0C}"/>
              </a:ext>
            </a:extLst>
          </p:cNvPr>
          <p:cNvSpPr txBox="1">
            <a:spLocks/>
          </p:cNvSpPr>
          <p:nvPr/>
        </p:nvSpPr>
        <p:spPr>
          <a:xfrm>
            <a:off x="6096000" y="2696529"/>
            <a:ext cx="5860330" cy="3416406"/>
          </a:xfrm>
          <a:prstGeom prst="rect">
            <a:avLst/>
          </a:prstGeom>
        </p:spPr>
        <p:txBody>
          <a:bodyPr vert="horz" lIns="91440" tIns="45720" rIns="91440" bIns="45720" rtlCol="0" anchor="ctr">
            <a:normAutofit fontScale="700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AU" dirty="0"/>
              <a:t>Maya is a professional 3D modelling software, </a:t>
            </a:r>
          </a:p>
          <a:p>
            <a:r>
              <a:rPr lang="en-AU" dirty="0"/>
              <a:t>Maye is built for large studio projects; it costs quite a lot to use but the capabilities of it are much better than blander. Maya and Blender can both be used for modelling, sculpting, animating, texturing and more but Maya can do far more, it is much harder to learn but it is worth it in the end. </a:t>
            </a:r>
          </a:p>
          <a:p>
            <a:r>
              <a:rPr lang="en-AU" dirty="0"/>
              <a:t>PROS – </a:t>
            </a:r>
          </a:p>
          <a:p>
            <a:r>
              <a:rPr lang="en-AU" dirty="0"/>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Hyper-realistic effects.</a:t>
            </a:r>
            <a:endParaRPr lang="en-AU" dirty="0"/>
          </a:p>
          <a:p>
            <a:r>
              <a:rPr lang="en-AU" dirty="0"/>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Better for large scale projects.</a:t>
            </a:r>
            <a:endParaRPr lang="en-AU" dirty="0"/>
          </a:p>
          <a:p>
            <a:r>
              <a:rPr lang="en-AU" dirty="0"/>
              <a:t>CONS – </a:t>
            </a:r>
          </a:p>
          <a:p>
            <a:r>
              <a:rPr lang="en-AU" dirty="0"/>
              <a:t>-  High price.</a:t>
            </a:r>
          </a:p>
          <a:p>
            <a:r>
              <a:rPr lang="en-AU" dirty="0"/>
              <a:t>- Hard to learn.</a:t>
            </a:r>
          </a:p>
          <a:p>
            <a:r>
              <a:rPr lang="en-AU" dirty="0"/>
              <a:t>- Lack of documentation and tutorials.</a:t>
            </a:r>
          </a:p>
        </p:txBody>
      </p:sp>
      <p:sp>
        <p:nvSpPr>
          <p:cNvPr id="12" name="Content Placeholder 2">
            <a:extLst>
              <a:ext uri="{FF2B5EF4-FFF2-40B4-BE49-F238E27FC236}">
                <a16:creationId xmlns:a16="http://schemas.microsoft.com/office/drawing/2014/main" id="{AE1CCA7B-B879-F144-0362-0F6ACA99748F}"/>
              </a:ext>
            </a:extLst>
          </p:cNvPr>
          <p:cNvSpPr txBox="1">
            <a:spLocks/>
          </p:cNvSpPr>
          <p:nvPr/>
        </p:nvSpPr>
        <p:spPr>
          <a:xfrm>
            <a:off x="235670" y="2696529"/>
            <a:ext cx="5860330" cy="3416406"/>
          </a:xfrm>
          <a:prstGeom prst="rect">
            <a:avLst/>
          </a:prstGeom>
        </p:spPr>
        <p:txBody>
          <a:bodyPr vert="horz" lIns="91440" tIns="45720" rIns="91440" bIns="45720" rtlCol="0" anchor="ctr">
            <a:normAutofit fontScale="62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r>
              <a:rPr lang="en-US" dirty="0"/>
              <a:t>BLENDER - </a:t>
            </a:r>
            <a:r>
              <a:rPr lang="en-AU" dirty="0"/>
              <a:t>Blender is a 3D modelling software primarily built for small studios or people new to 3D modelling, it is free to use which makes it a good option for most people, it has a large community and many tutorials on YouTube which makes it very easy to learn also it is quite easy to learn without tutorials due to its simple interface.</a:t>
            </a:r>
          </a:p>
          <a:p>
            <a:r>
              <a:rPr lang="en-AU" dirty="0"/>
              <a:t>PROS – </a:t>
            </a:r>
          </a:p>
          <a:p>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It is free to use.</a:t>
            </a:r>
          </a:p>
          <a:p>
            <a:pPr>
              <a:lnSpc>
                <a:spcPct val="107000"/>
              </a:lnSpc>
              <a:spcAft>
                <a:spcPts val="800"/>
              </a:spcAft>
            </a:pPr>
            <a:r>
              <a:rPr lang="en-AU"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Many tutorials make it easy to learn.</a:t>
            </a:r>
            <a:endParaRPr lang="en-AU" sz="1800" kern="100" dirty="0">
              <a:effectLst/>
              <a:latin typeface="Calibri" panose="020F0502020204030204" pitchFamily="34" charset="0"/>
              <a:ea typeface="Calibri" panose="020F0502020204030204" pitchFamily="34" charset="0"/>
              <a:cs typeface="Times New Roman" panose="02020603050405020304" pitchFamily="18" charset="0"/>
            </a:endParaRPr>
          </a:p>
          <a:p>
            <a:r>
              <a:rPr lang="en-AU" sz="1800" kern="100" dirty="0">
                <a:effectLst/>
                <a:latin typeface="Calibri" panose="020F0502020204030204" pitchFamily="34" charset="0"/>
                <a:ea typeface="Calibri" panose="020F0502020204030204" pitchFamily="34" charset="0"/>
                <a:cs typeface="Times New Roman" panose="02020603050405020304" pitchFamily="18" charset="0"/>
              </a:rPr>
              <a:t>-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good for indie </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devs</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a:t>
            </a:r>
            <a:endParaRPr lang="en-AU"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AU" dirty="0"/>
          </a:p>
          <a:p>
            <a:r>
              <a:rPr lang="en-AU" dirty="0"/>
              <a:t>CONS – </a:t>
            </a:r>
          </a:p>
          <a:p>
            <a:r>
              <a:rPr lang="en-AU" dirty="0"/>
              <a:t>- Not as powerful</a:t>
            </a:r>
          </a:p>
          <a:p>
            <a:r>
              <a:rPr lang="en-AU" dirty="0"/>
              <a:t>- Limited in its capabilities.</a:t>
            </a:r>
          </a:p>
        </p:txBody>
      </p:sp>
    </p:spTree>
    <p:extLst>
      <p:ext uri="{BB962C8B-B14F-4D97-AF65-F5344CB8AC3E}">
        <p14:creationId xmlns:p14="http://schemas.microsoft.com/office/powerpoint/2010/main" val="7895242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endParaRPr lang="en-AU" sz="360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endParaRPr lang="en-AU"/>
          </a:p>
        </p:txBody>
      </p:sp>
    </p:spTree>
    <p:extLst>
      <p:ext uri="{BB962C8B-B14F-4D97-AF65-F5344CB8AC3E}">
        <p14:creationId xmlns:p14="http://schemas.microsoft.com/office/powerpoint/2010/main" val="1678829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endParaRPr lang="en-AU" sz="360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a:bodyPr>
          <a:lstStyle/>
          <a:p>
            <a:endParaRPr lang="en-AU"/>
          </a:p>
        </p:txBody>
      </p:sp>
    </p:spTree>
    <p:extLst>
      <p:ext uri="{BB962C8B-B14F-4D97-AF65-F5344CB8AC3E}">
        <p14:creationId xmlns:p14="http://schemas.microsoft.com/office/powerpoint/2010/main" val="38779658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3E7D1A-E5A6-5745-A28C-E6E033AA7D6B}"/>
              </a:ext>
            </a:extLst>
          </p:cNvPr>
          <p:cNvSpPr>
            <a:spLocks noGrp="1"/>
          </p:cNvSpPr>
          <p:nvPr>
            <p:ph type="title"/>
          </p:nvPr>
        </p:nvSpPr>
        <p:spPr>
          <a:xfrm>
            <a:off x="1141413" y="643467"/>
            <a:ext cx="7696199" cy="1079989"/>
          </a:xfrm>
        </p:spPr>
        <p:txBody>
          <a:bodyPr>
            <a:normAutofit/>
          </a:bodyPr>
          <a:lstStyle/>
          <a:p>
            <a:r>
              <a:rPr lang="en-US" sz="3600" dirty="0"/>
              <a:t>Character brief #1</a:t>
            </a:r>
            <a:endParaRPr lang="en-AU" sz="3600" dirty="0"/>
          </a:p>
        </p:txBody>
      </p:sp>
      <p:sp>
        <p:nvSpPr>
          <p:cNvPr id="3" name="Content Placeholder 2">
            <a:extLst>
              <a:ext uri="{FF2B5EF4-FFF2-40B4-BE49-F238E27FC236}">
                <a16:creationId xmlns:a16="http://schemas.microsoft.com/office/drawing/2014/main" id="{35933304-BBA3-44F1-459C-4755F5CC7F1F}"/>
              </a:ext>
            </a:extLst>
          </p:cNvPr>
          <p:cNvSpPr>
            <a:spLocks noGrp="1"/>
          </p:cNvSpPr>
          <p:nvPr>
            <p:ph idx="1"/>
          </p:nvPr>
        </p:nvSpPr>
        <p:spPr>
          <a:xfrm>
            <a:off x="1141413" y="2374795"/>
            <a:ext cx="7696199" cy="3416406"/>
          </a:xfrm>
        </p:spPr>
        <p:txBody>
          <a:bodyPr>
            <a:normAutofit lnSpcReduction="10000"/>
          </a:bodyPr>
          <a:lstStyle/>
          <a:p>
            <a:pPr marL="0" indent="0">
              <a:buNone/>
            </a:pPr>
            <a:r>
              <a:rPr lang="en-US" dirty="0"/>
              <a:t>For my first model I have chosen the Rookie Trainer (Type A) from Pouch Critters</a:t>
            </a:r>
          </a:p>
          <a:p>
            <a:pPr marL="0" indent="0">
              <a:buNone/>
            </a:pPr>
            <a:r>
              <a:rPr lang="en-US" dirty="0"/>
              <a:t>The characters in pouch critters require a low-poly/cartoon style. </a:t>
            </a:r>
          </a:p>
          <a:p>
            <a:pPr marL="0" indent="0">
              <a:buNone/>
            </a:pPr>
            <a:r>
              <a:rPr lang="en-US" dirty="0"/>
              <a:t>Pouch Critters is set in the region of Mandurah, it is a semi-rural coastal area in a hot, sunbaked part of the world. The region is semi-rural but has sci-fi features such as holographic projectors, farming robots and hover cars.</a:t>
            </a:r>
          </a:p>
          <a:p>
            <a:pPr marL="0" indent="0">
              <a:buNone/>
            </a:pPr>
            <a:r>
              <a:rPr lang="en-US" dirty="0"/>
              <a:t>The rookie trainer is a newcomer to Mandurah, their goal is to become the number one critter trainer in the region.</a:t>
            </a:r>
            <a:endParaRPr lang="en-AU" dirty="0"/>
          </a:p>
        </p:txBody>
      </p:sp>
    </p:spTree>
    <p:extLst>
      <p:ext uri="{BB962C8B-B14F-4D97-AF65-F5344CB8AC3E}">
        <p14:creationId xmlns:p14="http://schemas.microsoft.com/office/powerpoint/2010/main" val="1837432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0FF13F-547D-D72A-94B6-4097CDA3BD97}"/>
              </a:ext>
            </a:extLst>
          </p:cNvPr>
          <p:cNvSpPr>
            <a:spLocks noGrp="1"/>
          </p:cNvSpPr>
          <p:nvPr>
            <p:ph type="ctrTitle"/>
          </p:nvPr>
        </p:nvSpPr>
        <p:spPr/>
        <p:txBody>
          <a:bodyPr/>
          <a:lstStyle/>
          <a:p>
            <a:r>
              <a:rPr lang="en-US" dirty="0"/>
              <a:t>Thank YOU</a:t>
            </a:r>
            <a:endParaRPr lang="en-AU" dirty="0"/>
          </a:p>
        </p:txBody>
      </p:sp>
      <p:sp>
        <p:nvSpPr>
          <p:cNvPr id="3" name="Subtitle 2">
            <a:extLst>
              <a:ext uri="{FF2B5EF4-FFF2-40B4-BE49-F238E27FC236}">
                <a16:creationId xmlns:a16="http://schemas.microsoft.com/office/drawing/2014/main" id="{67D85B0A-1CA7-5258-85C0-6BD305EE29EB}"/>
              </a:ext>
            </a:extLst>
          </p:cNvPr>
          <p:cNvSpPr>
            <a:spLocks noGrp="1"/>
          </p:cNvSpPr>
          <p:nvPr>
            <p:ph type="subTitle" idx="1"/>
          </p:nvPr>
        </p:nvSpPr>
        <p:spPr/>
        <p:txBody>
          <a:bodyPr/>
          <a:lstStyle/>
          <a:p>
            <a:endParaRPr lang="en-AU"/>
          </a:p>
        </p:txBody>
      </p:sp>
    </p:spTree>
    <p:extLst>
      <p:ext uri="{BB962C8B-B14F-4D97-AF65-F5344CB8AC3E}">
        <p14:creationId xmlns:p14="http://schemas.microsoft.com/office/powerpoint/2010/main" val="2907485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D806C-B1A9-C91F-32A9-1A63EA08483D}"/>
              </a:ext>
            </a:extLst>
          </p:cNvPr>
          <p:cNvSpPr>
            <a:spLocks noGrp="1"/>
          </p:cNvSpPr>
          <p:nvPr>
            <p:ph type="title"/>
          </p:nvPr>
        </p:nvSpPr>
        <p:spPr>
          <a:xfrm>
            <a:off x="1141413" y="643467"/>
            <a:ext cx="7696199" cy="1079989"/>
          </a:xfrm>
        </p:spPr>
        <p:txBody>
          <a:bodyPr>
            <a:normAutofit fontScale="90000"/>
          </a:bodyPr>
          <a:lstStyle/>
          <a:p>
            <a:r>
              <a:rPr lang="en-US" sz="3600" dirty="0"/>
              <a:t>Character #1 Style and purpose</a:t>
            </a:r>
            <a:endParaRPr lang="en-AU" sz="3600" dirty="0"/>
          </a:p>
        </p:txBody>
      </p:sp>
      <p:sp>
        <p:nvSpPr>
          <p:cNvPr id="3" name="Content Placeholder 2">
            <a:extLst>
              <a:ext uri="{FF2B5EF4-FFF2-40B4-BE49-F238E27FC236}">
                <a16:creationId xmlns:a16="http://schemas.microsoft.com/office/drawing/2014/main" id="{9EF7032B-56BF-64D7-F690-7AD6C16AB47D}"/>
              </a:ext>
            </a:extLst>
          </p:cNvPr>
          <p:cNvSpPr>
            <a:spLocks noGrp="1"/>
          </p:cNvSpPr>
          <p:nvPr>
            <p:ph idx="1"/>
          </p:nvPr>
        </p:nvSpPr>
        <p:spPr>
          <a:xfrm>
            <a:off x="1141413" y="2374795"/>
            <a:ext cx="7696199" cy="3416406"/>
          </a:xfrm>
        </p:spPr>
        <p:txBody>
          <a:bodyPr>
            <a:normAutofit/>
          </a:bodyPr>
          <a:lstStyle/>
          <a:p>
            <a:r>
              <a:rPr lang="en-US" dirty="0"/>
              <a:t>Pouch Critters will be rendered in a cartoon-like/minimalist style, it uses bright colors with strong contrasts. </a:t>
            </a:r>
          </a:p>
          <a:p>
            <a:r>
              <a:rPr lang="en-US" dirty="0"/>
              <a:t>The models need to be simple and clean(low-poly to medium-ploy) </a:t>
            </a:r>
          </a:p>
          <a:p>
            <a:r>
              <a:rPr lang="en-US" dirty="0"/>
              <a:t>The models will consist of large flat surfaces with some detail to better communicate what the items are.</a:t>
            </a:r>
          </a:p>
        </p:txBody>
      </p:sp>
    </p:spTree>
    <p:extLst>
      <p:ext uri="{BB962C8B-B14F-4D97-AF65-F5344CB8AC3E}">
        <p14:creationId xmlns:p14="http://schemas.microsoft.com/office/powerpoint/2010/main" val="28175683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09D806C-B1A9-C91F-32A9-1A63EA08483D}"/>
              </a:ext>
            </a:extLst>
          </p:cNvPr>
          <p:cNvSpPr>
            <a:spLocks noGrp="1"/>
          </p:cNvSpPr>
          <p:nvPr>
            <p:ph type="title"/>
          </p:nvPr>
        </p:nvSpPr>
        <p:spPr>
          <a:xfrm>
            <a:off x="1141413" y="643467"/>
            <a:ext cx="7696199" cy="1079989"/>
          </a:xfrm>
        </p:spPr>
        <p:txBody>
          <a:bodyPr>
            <a:normAutofit fontScale="90000"/>
          </a:bodyPr>
          <a:lstStyle/>
          <a:p>
            <a:r>
              <a:rPr lang="en-US" sz="3600" dirty="0"/>
              <a:t>Character #1 Style and purpose</a:t>
            </a:r>
            <a:endParaRPr lang="en-AU" sz="3600" dirty="0"/>
          </a:p>
        </p:txBody>
      </p:sp>
      <p:sp>
        <p:nvSpPr>
          <p:cNvPr id="3" name="Content Placeholder 2">
            <a:extLst>
              <a:ext uri="{FF2B5EF4-FFF2-40B4-BE49-F238E27FC236}">
                <a16:creationId xmlns:a16="http://schemas.microsoft.com/office/drawing/2014/main" id="{9EF7032B-56BF-64D7-F690-7AD6C16AB47D}"/>
              </a:ext>
            </a:extLst>
          </p:cNvPr>
          <p:cNvSpPr>
            <a:spLocks noGrp="1"/>
          </p:cNvSpPr>
          <p:nvPr>
            <p:ph idx="1"/>
          </p:nvPr>
        </p:nvSpPr>
        <p:spPr>
          <a:xfrm>
            <a:off x="1141413" y="2374795"/>
            <a:ext cx="7696199" cy="3416406"/>
          </a:xfrm>
        </p:spPr>
        <p:txBody>
          <a:bodyPr>
            <a:normAutofit/>
          </a:bodyPr>
          <a:lstStyle/>
          <a:p>
            <a:r>
              <a:rPr lang="en-US" dirty="0"/>
              <a:t>The Rookie Trainer will act as the Protagonist of the story, their Purpose/goal is to become the number one trainer in the region. </a:t>
            </a:r>
          </a:p>
          <a:p>
            <a:r>
              <a:rPr lang="en-US" dirty="0"/>
              <a:t>They act as a way for the player to explore the world of Pouch Critters and Battle other trainers. </a:t>
            </a:r>
          </a:p>
        </p:txBody>
      </p:sp>
    </p:spTree>
    <p:extLst>
      <p:ext uri="{BB962C8B-B14F-4D97-AF65-F5344CB8AC3E}">
        <p14:creationId xmlns:p14="http://schemas.microsoft.com/office/powerpoint/2010/main" val="36656276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F447628-8015-24F9-029E-3D139CDA2BA8}"/>
              </a:ext>
            </a:extLst>
          </p:cNvPr>
          <p:cNvSpPr>
            <a:spLocks noGrp="1"/>
          </p:cNvSpPr>
          <p:nvPr>
            <p:ph type="title"/>
          </p:nvPr>
        </p:nvSpPr>
        <p:spPr>
          <a:xfrm>
            <a:off x="1141413" y="643467"/>
            <a:ext cx="7696199" cy="1079989"/>
          </a:xfrm>
        </p:spPr>
        <p:txBody>
          <a:bodyPr>
            <a:normAutofit/>
          </a:bodyPr>
          <a:lstStyle/>
          <a:p>
            <a:r>
              <a:rPr lang="en-US" sz="3600" dirty="0"/>
              <a:t>Character #1 Profile</a:t>
            </a:r>
            <a:endParaRPr lang="en-AU" sz="3600" dirty="0"/>
          </a:p>
        </p:txBody>
      </p:sp>
      <p:sp>
        <p:nvSpPr>
          <p:cNvPr id="3" name="Content Placeholder 2">
            <a:extLst>
              <a:ext uri="{FF2B5EF4-FFF2-40B4-BE49-F238E27FC236}">
                <a16:creationId xmlns:a16="http://schemas.microsoft.com/office/drawing/2014/main" id="{D0B29513-6083-CA86-FEB7-CE1FF9E0F6A2}"/>
              </a:ext>
            </a:extLst>
          </p:cNvPr>
          <p:cNvSpPr>
            <a:spLocks noGrp="1"/>
          </p:cNvSpPr>
          <p:nvPr>
            <p:ph idx="1"/>
          </p:nvPr>
        </p:nvSpPr>
        <p:spPr>
          <a:xfrm>
            <a:off x="1141413" y="2374795"/>
            <a:ext cx="7696199" cy="3416406"/>
          </a:xfrm>
        </p:spPr>
        <p:txBody>
          <a:bodyPr>
            <a:normAutofit fontScale="85000" lnSpcReduction="10000"/>
          </a:bodyPr>
          <a:lstStyle/>
          <a:p>
            <a:r>
              <a:rPr lang="en-US" dirty="0"/>
              <a:t>Name. Levi Ketchum</a:t>
            </a:r>
          </a:p>
          <a:p>
            <a:r>
              <a:rPr lang="en-US" dirty="0"/>
              <a:t>Type. Humanoid Sentient</a:t>
            </a:r>
          </a:p>
          <a:p>
            <a:r>
              <a:rPr lang="en-US" dirty="0"/>
              <a:t>Role. Protagonist (Player)</a:t>
            </a:r>
          </a:p>
          <a:p>
            <a:r>
              <a:rPr lang="en-US" dirty="0"/>
              <a:t>Profile. </a:t>
            </a:r>
            <a:endParaRPr lang="en-AU" dirty="0"/>
          </a:p>
          <a:p>
            <a:r>
              <a:rPr lang="en-AU" dirty="0"/>
              <a:t>- Masculine human child</a:t>
            </a:r>
          </a:p>
          <a:p>
            <a:r>
              <a:rPr lang="en-AU" dirty="0"/>
              <a:t>- Between 10 and 12 years old</a:t>
            </a:r>
          </a:p>
          <a:p>
            <a:r>
              <a:rPr lang="en-AU" dirty="0"/>
              <a:t>- A ‘rough and tumble’ type kid</a:t>
            </a:r>
          </a:p>
          <a:p>
            <a:r>
              <a:rPr lang="en-AU" dirty="0"/>
              <a:t>- Backpack resembling a mix between a hiking pack and radio-backpack</a:t>
            </a:r>
          </a:p>
          <a:p>
            <a:r>
              <a:rPr lang="en-AU" dirty="0"/>
              <a:t>- Belt with Critter Capsule slots &amp; a fanny pack for even more storage</a:t>
            </a:r>
          </a:p>
        </p:txBody>
      </p:sp>
    </p:spTree>
    <p:extLst>
      <p:ext uri="{BB962C8B-B14F-4D97-AF65-F5344CB8AC3E}">
        <p14:creationId xmlns:p14="http://schemas.microsoft.com/office/powerpoint/2010/main" val="3614159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#1 Animations</a:t>
            </a:r>
            <a:endParaRPr lang="en-AU" sz="3600" dirty="0"/>
          </a:p>
        </p:txBody>
      </p:sp>
      <p:sp>
        <p:nvSpPr>
          <p:cNvPr id="3" name="Content Placeholder 2">
            <a:extLst>
              <a:ext uri="{FF2B5EF4-FFF2-40B4-BE49-F238E27FC236}">
                <a16:creationId xmlns:a16="http://schemas.microsoft.com/office/drawing/2014/main" id="{41EF961B-6479-FC4D-EEFC-BBAD45DC2AB3}"/>
              </a:ext>
            </a:extLst>
          </p:cNvPr>
          <p:cNvSpPr>
            <a:spLocks noGrp="1"/>
          </p:cNvSpPr>
          <p:nvPr>
            <p:ph idx="1"/>
          </p:nvPr>
        </p:nvSpPr>
        <p:spPr>
          <a:xfrm>
            <a:off x="1141413" y="2374795"/>
            <a:ext cx="7696199" cy="3416406"/>
          </a:xfrm>
        </p:spPr>
        <p:txBody>
          <a:bodyPr>
            <a:normAutofit fontScale="92500" lnSpcReduction="10000"/>
          </a:bodyPr>
          <a:lstStyle/>
          <a:p>
            <a:r>
              <a:rPr lang="en-US" dirty="0"/>
              <a:t>The Rookie Trainer is a child and most likely active, so he will require many different animations, these animations may include.</a:t>
            </a:r>
          </a:p>
          <a:p>
            <a:r>
              <a:rPr lang="en-US" dirty="0"/>
              <a:t>A Walk Animation.</a:t>
            </a:r>
          </a:p>
          <a:p>
            <a:r>
              <a:rPr lang="en-AU" dirty="0"/>
              <a:t>A Run </a:t>
            </a:r>
            <a:r>
              <a:rPr lang="en-US" dirty="0"/>
              <a:t>Animation.</a:t>
            </a:r>
          </a:p>
          <a:p>
            <a:r>
              <a:rPr lang="en-US" dirty="0"/>
              <a:t>An Attack Animation.</a:t>
            </a:r>
          </a:p>
          <a:p>
            <a:r>
              <a:rPr lang="en-US" dirty="0"/>
              <a:t>A riding Hover Board/Surfboard Animation. </a:t>
            </a:r>
          </a:p>
          <a:p>
            <a:r>
              <a:rPr lang="en-US" dirty="0"/>
              <a:t>A Pass out Animation.</a:t>
            </a:r>
          </a:p>
          <a:p>
            <a:r>
              <a:rPr lang="en-US" dirty="0"/>
              <a:t>A laugh Animation.</a:t>
            </a:r>
          </a:p>
          <a:p>
            <a:r>
              <a:rPr lang="en-AU" dirty="0"/>
              <a:t>A Catch Critter </a:t>
            </a:r>
            <a:r>
              <a:rPr lang="en-US" dirty="0"/>
              <a:t>Animation.</a:t>
            </a:r>
            <a:endParaRPr lang="en-AU" dirty="0"/>
          </a:p>
        </p:txBody>
      </p:sp>
    </p:spTree>
    <p:extLst>
      <p:ext uri="{BB962C8B-B14F-4D97-AF65-F5344CB8AC3E}">
        <p14:creationId xmlns:p14="http://schemas.microsoft.com/office/powerpoint/2010/main" val="14544929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42EDFB-6260-AE77-E9A4-B57DCE9DB785}"/>
              </a:ext>
            </a:extLst>
          </p:cNvPr>
          <p:cNvSpPr>
            <a:spLocks noGrp="1"/>
          </p:cNvSpPr>
          <p:nvPr>
            <p:ph type="title"/>
          </p:nvPr>
        </p:nvSpPr>
        <p:spPr>
          <a:xfrm>
            <a:off x="1141413" y="643467"/>
            <a:ext cx="7696199" cy="1079989"/>
          </a:xfrm>
        </p:spPr>
        <p:txBody>
          <a:bodyPr>
            <a:normAutofit/>
          </a:bodyPr>
          <a:lstStyle/>
          <a:p>
            <a:r>
              <a:rPr lang="en-US" sz="3600" dirty="0"/>
              <a:t>Character #1 Mood Board</a:t>
            </a:r>
            <a:endParaRPr lang="en-AU" sz="3600" dirty="0"/>
          </a:p>
        </p:txBody>
      </p:sp>
      <p:pic>
        <p:nvPicPr>
          <p:cNvPr id="5" name="Content Placeholder 4" descr="A collage of images of a child&#10;&#10;Description automatically generated">
            <a:extLst>
              <a:ext uri="{FF2B5EF4-FFF2-40B4-BE49-F238E27FC236}">
                <a16:creationId xmlns:a16="http://schemas.microsoft.com/office/drawing/2014/main" id="{535CA72E-FB97-B831-F70C-865E9DFBEEC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52801" y="2374899"/>
            <a:ext cx="7625307" cy="4289235"/>
          </a:xfrm>
        </p:spPr>
      </p:pic>
    </p:spTree>
    <p:extLst>
      <p:ext uri="{BB962C8B-B14F-4D97-AF65-F5344CB8AC3E}">
        <p14:creationId xmlns:p14="http://schemas.microsoft.com/office/powerpoint/2010/main" val="19240677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D673651-CAD7-D4AF-CBF0-8F871A149E73}"/>
              </a:ext>
            </a:extLst>
          </p:cNvPr>
          <p:cNvSpPr>
            <a:spLocks noGrp="1"/>
          </p:cNvSpPr>
          <p:nvPr>
            <p:ph type="title"/>
          </p:nvPr>
        </p:nvSpPr>
        <p:spPr>
          <a:xfrm>
            <a:off x="1141413" y="643467"/>
            <a:ext cx="7696199" cy="1079989"/>
          </a:xfrm>
        </p:spPr>
        <p:txBody>
          <a:bodyPr>
            <a:normAutofit/>
          </a:bodyPr>
          <a:lstStyle/>
          <a:p>
            <a:r>
              <a:rPr lang="en-US" sz="3600" dirty="0"/>
              <a:t>Character brief #2</a:t>
            </a:r>
            <a:endParaRPr lang="en-AU" sz="3600" dirty="0"/>
          </a:p>
        </p:txBody>
      </p:sp>
      <p:sp>
        <p:nvSpPr>
          <p:cNvPr id="3" name="Content Placeholder 2">
            <a:extLst>
              <a:ext uri="{FF2B5EF4-FFF2-40B4-BE49-F238E27FC236}">
                <a16:creationId xmlns:a16="http://schemas.microsoft.com/office/drawing/2014/main" id="{B736D9A0-35E1-2D69-9775-A85DD8BE8CCA}"/>
              </a:ext>
            </a:extLst>
          </p:cNvPr>
          <p:cNvSpPr>
            <a:spLocks noGrp="1"/>
          </p:cNvSpPr>
          <p:nvPr>
            <p:ph idx="1"/>
          </p:nvPr>
        </p:nvSpPr>
        <p:spPr>
          <a:xfrm>
            <a:off x="1141413" y="2374795"/>
            <a:ext cx="7696199" cy="3416406"/>
          </a:xfrm>
        </p:spPr>
        <p:txBody>
          <a:bodyPr>
            <a:normAutofit/>
          </a:bodyPr>
          <a:lstStyle/>
          <a:p>
            <a:pPr marL="0" indent="0">
              <a:buNone/>
            </a:pPr>
            <a:r>
              <a:rPr lang="en-US" dirty="0"/>
              <a:t>For my second model I have chosen the Giant Wolf from Antique Hoop</a:t>
            </a:r>
          </a:p>
          <a:p>
            <a:pPr marL="0" indent="0">
              <a:buNone/>
            </a:pPr>
            <a:r>
              <a:rPr lang="en-US" dirty="0"/>
              <a:t>The characters in Antique Hoop require a High-poly/realistic style.</a:t>
            </a:r>
          </a:p>
          <a:p>
            <a:pPr marL="0" indent="0">
              <a:buNone/>
            </a:pPr>
            <a:r>
              <a:rPr lang="en-US" dirty="0"/>
              <a:t>Antique Hoop is set the Realms Betwixt, it is a stunning open world of decaying grandeur. It is filled with </a:t>
            </a:r>
            <a:r>
              <a:rPr lang="en-AU" dirty="0"/>
              <a:t>sprawling fields dotted with grand fortresses, mansions fallen to ruin and dark forests.</a:t>
            </a:r>
            <a:r>
              <a:rPr lang="en-US" dirty="0"/>
              <a:t> </a:t>
            </a:r>
          </a:p>
          <a:p>
            <a:pPr marL="0" indent="0">
              <a:buNone/>
            </a:pPr>
            <a:r>
              <a:rPr lang="en-US" dirty="0"/>
              <a:t>The Giant Wolf acts as an enemy for the player to defeat.</a:t>
            </a:r>
          </a:p>
        </p:txBody>
      </p:sp>
    </p:spTree>
    <p:extLst>
      <p:ext uri="{BB962C8B-B14F-4D97-AF65-F5344CB8AC3E}">
        <p14:creationId xmlns:p14="http://schemas.microsoft.com/office/powerpoint/2010/main" val="22019534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CFA5F4-1A8E-48F5-9209-7F24485B1D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8074621-AE44-40C4-8323-DF5185BC95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2053062"/>
          </a:xfrm>
          <a:prstGeom prst="rect">
            <a:avLst/>
          </a:pr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FBBE97-E35F-715E-817A-53F5C0300531}"/>
              </a:ext>
            </a:extLst>
          </p:cNvPr>
          <p:cNvSpPr>
            <a:spLocks noGrp="1"/>
          </p:cNvSpPr>
          <p:nvPr>
            <p:ph type="title"/>
          </p:nvPr>
        </p:nvSpPr>
        <p:spPr>
          <a:xfrm>
            <a:off x="1141413" y="643467"/>
            <a:ext cx="7696199" cy="1079989"/>
          </a:xfrm>
        </p:spPr>
        <p:txBody>
          <a:bodyPr>
            <a:normAutofit fontScale="90000"/>
          </a:bodyPr>
          <a:lstStyle/>
          <a:p>
            <a:r>
              <a:rPr lang="en-US" sz="3600" dirty="0"/>
              <a:t>Character #2 style and purpose</a:t>
            </a:r>
            <a:endParaRPr lang="en-AU" sz="3600" dirty="0"/>
          </a:p>
        </p:txBody>
      </p:sp>
      <p:sp>
        <p:nvSpPr>
          <p:cNvPr id="3" name="Content Placeholder 2">
            <a:extLst>
              <a:ext uri="{FF2B5EF4-FFF2-40B4-BE49-F238E27FC236}">
                <a16:creationId xmlns:a16="http://schemas.microsoft.com/office/drawing/2014/main" id="{39E42616-4421-F31A-1E43-76DF2F77F51D}"/>
              </a:ext>
            </a:extLst>
          </p:cNvPr>
          <p:cNvSpPr>
            <a:spLocks noGrp="1"/>
          </p:cNvSpPr>
          <p:nvPr>
            <p:ph idx="1"/>
          </p:nvPr>
        </p:nvSpPr>
        <p:spPr>
          <a:xfrm>
            <a:off x="1141413" y="2374795"/>
            <a:ext cx="7696199" cy="3416406"/>
          </a:xfrm>
        </p:spPr>
        <p:txBody>
          <a:bodyPr>
            <a:normAutofit/>
          </a:bodyPr>
          <a:lstStyle/>
          <a:p>
            <a:r>
              <a:rPr lang="en-AU" dirty="0"/>
              <a:t>The visual style for Antique Hoop will be realistic, though the elements being rendered are fantastical. Models will be high-poly.</a:t>
            </a:r>
          </a:p>
          <a:p>
            <a:r>
              <a:rPr lang="en-AU" dirty="0"/>
              <a:t>Sombre, muted tones for flesh, fur, armour and weapons as well as buildings/manmade objects in the environment.</a:t>
            </a:r>
          </a:p>
          <a:p>
            <a:r>
              <a:rPr lang="en-AU" dirty="0"/>
              <a:t>As a result of war and time models are to be worn and damaged with little colour remaining. </a:t>
            </a:r>
          </a:p>
          <a:p>
            <a:endParaRPr lang="en-AU" dirty="0"/>
          </a:p>
        </p:txBody>
      </p:sp>
    </p:spTree>
    <p:extLst>
      <p:ext uri="{BB962C8B-B14F-4D97-AF65-F5344CB8AC3E}">
        <p14:creationId xmlns:p14="http://schemas.microsoft.com/office/powerpoint/2010/main" val="42679199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528</TotalTime>
  <Words>1139</Words>
  <Application>Microsoft Office PowerPoint</Application>
  <PresentationFormat>Widescreen</PresentationFormat>
  <Paragraphs>101</Paragraphs>
  <Slides>20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Arial</vt:lpstr>
      <vt:lpstr>Calibri</vt:lpstr>
      <vt:lpstr>Century Gothic</vt:lpstr>
      <vt:lpstr>Mesh</vt:lpstr>
      <vt:lpstr>Pitch DECK</vt:lpstr>
      <vt:lpstr>Character brief #1</vt:lpstr>
      <vt:lpstr>Character #1 Style and purpose</vt:lpstr>
      <vt:lpstr>Character #1 Style and purpose</vt:lpstr>
      <vt:lpstr>Character #1 Profile</vt:lpstr>
      <vt:lpstr>Character #1 Animations</vt:lpstr>
      <vt:lpstr>Character #1 Mood Board</vt:lpstr>
      <vt:lpstr>Character brief #2</vt:lpstr>
      <vt:lpstr>Character #2 style and purpose</vt:lpstr>
      <vt:lpstr>Character #2 style and purpose</vt:lpstr>
      <vt:lpstr>Character #2 Profile </vt:lpstr>
      <vt:lpstr>Character #2 Animations</vt:lpstr>
      <vt:lpstr>Character #2 Mood Board</vt:lpstr>
      <vt:lpstr>ORGANIZATIONAL GUIDELINES</vt:lpstr>
      <vt:lpstr> ORGANIZATIONAL GUIDELINES</vt:lpstr>
      <vt:lpstr>Production Schedule </vt:lpstr>
      <vt:lpstr>Software Comparison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30060241</dc:creator>
  <cp:lastModifiedBy>30060241</cp:lastModifiedBy>
  <cp:revision>30</cp:revision>
  <dcterms:created xsi:type="dcterms:W3CDTF">2024-02-28T00:59:27Z</dcterms:created>
  <dcterms:modified xsi:type="dcterms:W3CDTF">2024-03-13T03:55:07Z</dcterms:modified>
</cp:coreProperties>
</file>

<file path=docProps/thumbnail.jpeg>
</file>